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9" r:id="rId15"/>
    <p:sldId id="270" r:id="rId16"/>
    <p:sldId id="272" r:id="rId17"/>
    <p:sldId id="274" r:id="rId18"/>
    <p:sldId id="266" r:id="rId19"/>
    <p:sldId id="275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1" y="-52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8E51D-8D49-4A49-A365-F7E52F51E837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2871-8148-4B87-8DA5-79FCEB6C2D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569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2871-8148-4B87-8DA5-79FCEB6C2D3F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33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099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56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89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666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785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337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888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533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648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005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687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10B99-3EAB-4601-AF56-513C7710EFB2}" type="datetimeFigureOut">
              <a:rPr lang="en-PH" smtClean="0"/>
              <a:t>14 May 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4EA2D-F8DA-4472-91AB-31720FFCCD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735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8" y="620688"/>
            <a:ext cx="7596844" cy="193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5808" y="2441440"/>
            <a:ext cx="8562064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Multiple Face Recognition</a:t>
            </a:r>
          </a:p>
          <a:p>
            <a:pPr algn="ctr"/>
            <a:r>
              <a:rPr lang="en-PH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For</a:t>
            </a:r>
          </a:p>
          <a:p>
            <a:pPr algn="ctr"/>
            <a:r>
              <a:rPr lang="en-PH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Attendance Monitoring</a:t>
            </a:r>
          </a:p>
          <a:p>
            <a:pPr algn="ctr"/>
            <a:endParaRPr lang="en-PH" sz="3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PH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Katherine S. Villegas</a:t>
            </a:r>
            <a:endParaRPr lang="en-PH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4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C:\Users\Katherine\Desktop\IT1-Y-2016-05-13-17^%54^%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25" y="2328334"/>
            <a:ext cx="4533315" cy="423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849399"/>
              </p:ext>
            </p:extLst>
          </p:nvPr>
        </p:nvGraphicFramePr>
        <p:xfrm>
          <a:off x="1524000" y="2492896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CONFIDENCE</a:t>
                      </a:r>
                      <a:r>
                        <a:rPr lang="en-PH" baseline="0" dirty="0" smtClean="0"/>
                        <a:t> LEVEL OF PREDICTIONS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1</a:t>
                      </a:r>
                      <a:r>
                        <a:rPr lang="en-PH" baseline="30000" dirty="0" smtClean="0"/>
                        <a:t>st</a:t>
                      </a:r>
                      <a:r>
                        <a:rPr lang="en-PH" baseline="0" dirty="0" smtClean="0"/>
                        <a:t> Image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2</a:t>
                      </a:r>
                      <a:r>
                        <a:rPr lang="en-PH" baseline="30000" dirty="0" smtClean="0"/>
                        <a:t>nd</a:t>
                      </a:r>
                      <a:r>
                        <a:rPr lang="en-PH" dirty="0" smtClean="0"/>
                        <a:t> Image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75.2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71.86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66.58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ABSENT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62.43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65.84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67.34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65.35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73.77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74.48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6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71.48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6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69.41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69.47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69.39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 FOR GROUP 1: 69.43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7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Katherine\Desktop\IT1-X-2016-05-13-18^%08^%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0" y="2348880"/>
            <a:ext cx="6312600" cy="42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4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</a:p>
          <a:p>
            <a:pPr algn="ctr"/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Users\Katherine\Desktop\IT1-X-2016-05-13-18^%13^%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00" y="2348880"/>
            <a:ext cx="6312600" cy="42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C:\Users\Katherine\Desktop\subject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0" y="2564904"/>
            <a:ext cx="8299520" cy="36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C:\Users\Katherine\Desktop\subject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2674557"/>
            <a:ext cx="818321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0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 descr="C:\Users\Katherine\Desktop\subject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" y="2564904"/>
            <a:ext cx="818321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61915"/>
              </p:ext>
            </p:extLst>
          </p:nvPr>
        </p:nvGraphicFramePr>
        <p:xfrm>
          <a:off x="1524000" y="2348880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CONFIDENCE</a:t>
                      </a:r>
                      <a:r>
                        <a:rPr lang="en-PH" baseline="0" dirty="0" smtClean="0"/>
                        <a:t> LEVEL OF PREDICTIONS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1</a:t>
                      </a:r>
                      <a:r>
                        <a:rPr lang="en-PH" baseline="30000" dirty="0" smtClean="0"/>
                        <a:t>st</a:t>
                      </a:r>
                      <a:r>
                        <a:rPr lang="en-PH" baseline="0" dirty="0" smtClean="0"/>
                        <a:t> Image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2</a:t>
                      </a:r>
                      <a:r>
                        <a:rPr lang="en-PH" baseline="30000" dirty="0" smtClean="0"/>
                        <a:t>nd</a:t>
                      </a:r>
                      <a:r>
                        <a:rPr lang="en-PH" dirty="0" smtClean="0"/>
                        <a:t> Image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60.92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63.91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65.47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62.5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(NOT RECOGNIZED)</a:t>
                      </a:r>
                      <a:endParaRPr lang="en-PH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(NOT RECOGNIZED)</a:t>
                      </a:r>
                      <a:endParaRPr lang="en-PH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73.68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6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69.72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6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 (NOT</a:t>
                      </a:r>
                      <a:r>
                        <a:rPr lang="en-PH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RECOGNIZED)</a:t>
                      </a:r>
                      <a:endParaRPr lang="en-PH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54.81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43.28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 FOR GROUP 2: 49.28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8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C:\Users\Katherine\Desktop\IT1-Z-2016-05-13-18^%52^%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04" y="2388872"/>
            <a:ext cx="6312600" cy="42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35496"/>
              </p:ext>
            </p:extLst>
          </p:nvPr>
        </p:nvGraphicFramePr>
        <p:xfrm>
          <a:off x="1524000" y="2492896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CONFIDENCE</a:t>
                      </a:r>
                      <a:r>
                        <a:rPr lang="en-PH" baseline="0" dirty="0" smtClean="0"/>
                        <a:t> LEVEL OF PREDICTIONS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1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68.77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7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73.4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68.92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8</a:t>
                      </a:r>
                      <a:endParaRPr lang="en-P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67.65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9</a:t>
                      </a:r>
                      <a:endParaRPr lang="en-P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70.4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10</a:t>
                      </a:r>
                      <a:endParaRPr lang="en-P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11</a:t>
                      </a:r>
                      <a:endParaRPr lang="en-PH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64.58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6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Student </a:t>
                      </a:r>
                      <a:r>
                        <a:rPr lang="en-PH" dirty="0" smtClean="0"/>
                        <a:t>12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68.8</a:t>
                      </a:r>
                    </a:p>
                  </a:txBody>
                  <a:tcPr marL="7620" marR="7620" marT="762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69.47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/>
                        <a:t>69.39</a:t>
                      </a:r>
                      <a:endParaRPr lang="en-PH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/>
                        <a:t>AVERAGE FOR GROUP 3: 62.45</a:t>
                      </a: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30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INTRODUCTION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Attendance is an important and compulsory tool in the process of learning.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UP Code on Attendance (Chapter 50, Article 346)</a:t>
            </a:r>
          </a:p>
          <a:p>
            <a:endParaRPr lang="en-PH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CONCLUSION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492896"/>
            <a:ext cx="76688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itchFamily="34" charset="0"/>
              <a:buChar char="•"/>
            </a:pPr>
            <a:r>
              <a:rPr lang="en-PH" sz="2400" dirty="0" smtClean="0">
                <a:latin typeface="Arial" pitchFamily="34" charset="0"/>
                <a:cs typeface="Arial" pitchFamily="34" charset="0"/>
              </a:rPr>
              <a:t>Based on the average confidence level of the predictions, the application has 60.13% accuracy for the given data</a:t>
            </a:r>
          </a:p>
          <a:p>
            <a:pPr lvl="1"/>
            <a:endParaRPr lang="en-PH" sz="2400" dirty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400" b="1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PH" sz="2400" dirty="0" smtClean="0">
                <a:latin typeface="Arial" pitchFamily="34" charset="0"/>
                <a:cs typeface="Arial" pitchFamily="34" charset="0"/>
              </a:rPr>
              <a:t> the accuracy can vary and increase depending on the data set to be trained</a:t>
            </a:r>
            <a:endParaRPr lang="en-PH" sz="240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PH" sz="2400" dirty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PH" sz="2000" dirty="0" smtClean="0">
                <a:latin typeface="Arial" pitchFamily="34" charset="0"/>
                <a:cs typeface="Arial" pitchFamily="34" charset="0"/>
              </a:rPr>
              <a:t>images in the training data set can affect the accuracy of the face recognition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PH" sz="2400" dirty="0">
              <a:latin typeface="Arial" pitchFamily="34" charset="0"/>
              <a:cs typeface="Arial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PH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PROBLEM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However, existing attendance monitoring methods are not good enough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>
                <a:latin typeface="Arial" pitchFamily="34" charset="0"/>
                <a:cs typeface="Arial" pitchFamily="34" charset="0"/>
              </a:rPr>
              <a:t>t</a:t>
            </a:r>
            <a:r>
              <a:rPr lang="en-PH" sz="2000" dirty="0" smtClean="0">
                <a:latin typeface="Arial" pitchFamily="34" charset="0"/>
                <a:cs typeface="Arial" pitchFamily="34" charset="0"/>
              </a:rPr>
              <a:t>edious, time consuming and unreliable</a:t>
            </a:r>
          </a:p>
          <a:p>
            <a:endParaRPr lang="en-PH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SOLUTION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Multiple Face Detection for Attendance Monitoring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Train Data Set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Detect Faces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Recognize Faces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Save Recognized Face</a:t>
            </a:r>
          </a:p>
          <a:p>
            <a:endParaRPr lang="en-PH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Train Data Set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Data Set is composed of the faces of the students execute different facial expressions</a:t>
            </a:r>
          </a:p>
          <a:p>
            <a:endParaRPr lang="en-PH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 descr="C:\Users\Katherine\Desktop\subject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89040"/>
            <a:ext cx="6280211" cy="27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Detect Faces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Given the attendance image of the day, the application will detect faces on the images.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Uses ‘frontal face’ </a:t>
            </a:r>
            <a:r>
              <a:rPr lang="en-PH" sz="2000" dirty="0" err="1" smtClean="0">
                <a:latin typeface="Arial" pitchFamily="34" charset="0"/>
                <a:cs typeface="Arial" pitchFamily="34" charset="0"/>
              </a:rPr>
              <a:t>haar</a:t>
            </a:r>
            <a:r>
              <a:rPr lang="en-PH" sz="2000" dirty="0" smtClean="0">
                <a:latin typeface="Arial" pitchFamily="34" charset="0"/>
                <a:cs typeface="Arial" pitchFamily="34" charset="0"/>
              </a:rPr>
              <a:t>-cascade</a:t>
            </a:r>
          </a:p>
          <a:p>
            <a:endParaRPr lang="en-PH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 descr="C:\Users\Katherine\Desktop\IT1-Y-2016-05-13-19^%52^%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05064"/>
            <a:ext cx="3864328" cy="257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9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Recognize Faces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Uses ‘Local Binary Patterns Histogram’ algorithm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For all the faces that are detected, the recognizer will give a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Output of the recognizer: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Prediction Confidence Level (PCL)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Label of the predicted face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Threshold: [45-40]</a:t>
            </a:r>
          </a:p>
          <a:p>
            <a:pPr marL="1371600" lvl="2" indent="-457200">
              <a:buFont typeface="Arial" pitchFamily="34" charset="0"/>
              <a:buChar char="•"/>
            </a:pPr>
            <a:endParaRPr lang="en-PH" sz="2000" dirty="0" smtClean="0">
              <a:latin typeface="Arial" pitchFamily="34" charset="0"/>
              <a:cs typeface="Arial" pitchFamily="34" charset="0"/>
            </a:endParaRPr>
          </a:p>
          <a:p>
            <a:pPr marL="1371600" lvl="2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If PCL &lt; threshold, accept recognition, else reject recognition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PH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METHODOLOGY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76688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3200" dirty="0" smtClean="0">
                <a:latin typeface="Arial" pitchFamily="34" charset="0"/>
                <a:cs typeface="Arial" pitchFamily="34" charset="0"/>
              </a:rPr>
              <a:t>Save Recognized Faces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PH" sz="2000" dirty="0" smtClean="0">
                <a:latin typeface="Arial" pitchFamily="34" charset="0"/>
                <a:cs typeface="Arial" pitchFamily="34" charset="0"/>
              </a:rPr>
              <a:t>The recognized faces and data of the class will be saved in the database.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PH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therine\Desktop\group1-2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44624"/>
            <a:ext cx="71504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908720"/>
            <a:ext cx="8496944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2204864"/>
            <a:ext cx="77048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9572" y="1268760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 smtClean="0">
                <a:latin typeface="Arial" pitchFamily="34" charset="0"/>
                <a:cs typeface="Arial" pitchFamily="34" charset="0"/>
              </a:rPr>
              <a:t>RESULTS and DISCUSSION</a:t>
            </a:r>
            <a:endParaRPr lang="en-PH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Katherine\Desktop\IT1-Y-2016-05-13-17^%47^%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84" y="2276872"/>
            <a:ext cx="6310384" cy="42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3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455</Words>
  <Application>Microsoft Office PowerPoint</Application>
  <PresentationFormat>On-screen Show (4:3)</PresentationFormat>
  <Paragraphs>160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 Aspire V3</dc:creator>
  <cp:lastModifiedBy>Acer Aspire V3</cp:lastModifiedBy>
  <cp:revision>12</cp:revision>
  <dcterms:created xsi:type="dcterms:W3CDTF">2016-05-13T06:50:03Z</dcterms:created>
  <dcterms:modified xsi:type="dcterms:W3CDTF">2016-05-13T17:17:12Z</dcterms:modified>
</cp:coreProperties>
</file>